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8229600" cx="14630400"/>
  <p:notesSz cx="8229600" cy="14630400"/>
  <p:embeddedFontLst>
    <p:embeddedFont>
      <p:font typeface="DM Sans Medium"/>
      <p:regular r:id="rId22"/>
      <p:bold r:id="rId23"/>
      <p:italic r:id="rId24"/>
      <p:boldItalic r:id="rId25"/>
    </p:embeddedFont>
    <p:embeddedFont>
      <p:font typeface="Inter"/>
      <p:regular r:id="rId26"/>
      <p:bold r:id="rId27"/>
      <p:italic r:id="rId28"/>
      <p:boldItalic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9rtSq9023enCJbGm86IAPUVZh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DMSansMedium-regular.fntdata"/><Relationship Id="rId21" Type="http://schemas.openxmlformats.org/officeDocument/2006/relationships/slide" Target="slides/slide17.xml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regular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7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6.xml"/><Relationship Id="rId32" Type="http://schemas.openxmlformats.org/officeDocument/2006/relationships/font" Target="fonts/DM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857a9d61a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g3857a9d61a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f2a8589d1_0_7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8f2a8589d1_0_7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f2a8589d1_0_8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38f2a8589d1_0_8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f2a8589d1_0_8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8f2a8589d1_0_8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f2a8589d1_0_9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38f2a8589d1_0_9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f2a8589d1_0_99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38f2a8589d1_0_99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f2a8589d1_0_10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38f2a8589d1_0_10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f2a8589d1_0_11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38f2a8589d1_0_11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f2a8589d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8f2a8589d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857a9d61a1_0_17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g3857a9d61a1_0_17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57a9d61a1_0_11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3857a9d61a1_0_11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57a9d61a1_0_22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3857a9d61a1_0_22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57a9d61a1_0_10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3857a9d61a1_0_10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57a9d61a1_0_19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857a9d61a1_0_19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f2a8589d1_0_4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38f2a8589d1_0_4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f2a8589d1_0_5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38f2a8589d1_0_5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f2a8589d1_0_3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8f2a8589d1_0_3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3857a9d61a1_0_84"/>
          <p:cNvSpPr txBox="1"/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Char char="●"/>
              <a:defRPr b="0" i="0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3857a9d61a1_0_84"/>
          <p:cNvSpPr txBox="1"/>
          <p:nvPr>
            <p:ph idx="1" type="subTitle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3857a9d61a1_0_84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3857a9d61a1_0_84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857a9d61a1_0_84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" name="Google Shape;23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" name="Google Shape;27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" name="Google Shape;31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" name="Google Shape;35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9" name="Google Shape;39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82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857a9d61a1_0_118"/>
          <p:cNvSpPr/>
          <p:nvPr/>
        </p:nvSpPr>
        <p:spPr>
          <a:xfrm>
            <a:off x="6280190" y="1658183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50"/>
              <a:buFont typeface="DM Sans Medium"/>
              <a:buNone/>
            </a:pPr>
            <a:r>
              <a:rPr b="0" i="0" lang="en-US" sz="133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OptiMeal</a:t>
            </a:r>
            <a:endParaRPr b="0" i="0" sz="13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3857a9d61a1_0_118"/>
          <p:cNvSpPr/>
          <p:nvPr/>
        </p:nvSpPr>
        <p:spPr>
          <a:xfrm>
            <a:off x="6280190" y="412480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 Asistente Nutricional Personal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g3857a9d61a1_0_118" title="Gemini_Generated_Image_ejr8woejr8woejr8.png"/>
          <p:cNvPicPr preferRelativeResize="0"/>
          <p:nvPr/>
        </p:nvPicPr>
        <p:blipFill rotWithShape="1">
          <a:blip r:embed="rId3">
            <a:alphaModFix/>
          </a:blip>
          <a:srcRect b="7816" l="26155" r="0" t="0"/>
          <a:stretch/>
        </p:blipFill>
        <p:spPr>
          <a:xfrm>
            <a:off x="-9837" y="-33187"/>
            <a:ext cx="5506075" cy="8295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48" name="Google Shape;48;g3857a9d61a1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775" y="65175"/>
            <a:ext cx="3558850" cy="7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f2a8589d1_0_71"/>
          <p:cNvSpPr/>
          <p:nvPr/>
        </p:nvSpPr>
        <p:spPr>
          <a:xfrm>
            <a:off x="5635099" y="95900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Arquitectura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137" name="Google Shape;137;g38f2a8589d1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500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f2a8589d1_0_83"/>
          <p:cNvSpPr/>
          <p:nvPr/>
        </p:nvSpPr>
        <p:spPr>
          <a:xfrm>
            <a:off x="5635100" y="95900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Modelo de datos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143" name="Google Shape;143;g38f2a8589d1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500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f2a8589d1_0_88"/>
          <p:cNvSpPr/>
          <p:nvPr/>
        </p:nvSpPr>
        <p:spPr>
          <a:xfrm>
            <a:off x="5635100" y="95900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Tecnologias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149" name="Google Shape;149;g38f2a8589d1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500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duoc.cl/normasgraficas/normasgraficas/marca-duoc/6logo-fondo-transparente/fondo-transparente.png" id="154" name="Google Shape;154;g38f2a8589d1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500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8f2a8589d1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298243"/>
            <a:ext cx="14325600" cy="163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duoc.cl/normasgraficas/normasgraficas/marca-duoc/6logo-fondo-transparente/fondo-transparente.png" id="160" name="Google Shape;160;g38f2a8589d1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500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8f2a8589d1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423580"/>
            <a:ext cx="14325600" cy="138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duoc.cl/normasgraficas/normasgraficas/marca-duoc/6logo-fondo-transparente/fondo-transparente.png" id="166" name="Google Shape;166;g38f2a8589d1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500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8f2a8589d1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423580"/>
            <a:ext cx="14325600" cy="138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duoc.cl/normasgraficas/normasgraficas/marca-duoc/6logo-fondo-transparente/fondo-transparente.png" id="172" name="Google Shape;172;g38f2a8589d1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500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8f2a8589d1_0_111"/>
          <p:cNvPicPr preferRelativeResize="0"/>
          <p:nvPr/>
        </p:nvPicPr>
        <p:blipFill rotWithShape="1">
          <a:blip r:embed="rId4">
            <a:alphaModFix/>
          </a:blip>
          <a:srcRect b="-5558" l="-970" r="970" t="5560"/>
          <a:stretch/>
        </p:blipFill>
        <p:spPr>
          <a:xfrm>
            <a:off x="152400" y="3359018"/>
            <a:ext cx="14325600" cy="138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f2a8589d1_0_118"/>
          <p:cNvSpPr/>
          <p:nvPr/>
        </p:nvSpPr>
        <p:spPr>
          <a:xfrm>
            <a:off x="6280200" y="3831300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4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Preguntas de la comisión</a:t>
            </a:r>
            <a:endParaRPr b="0" i="0" sz="4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descr="http://www.duoc.cl/normasgraficas/normasgraficas/marca-duoc/6logo-fondo-transparente/fondo-transparente.png" id="179" name="Google Shape;179;g38f2a8589d1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0375" y="2405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8f2a8589d1_0_118" title="l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399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857a9d61a1_0_172"/>
          <p:cNvSpPr/>
          <p:nvPr/>
        </p:nvSpPr>
        <p:spPr>
          <a:xfrm>
            <a:off x="564475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Tomás Encina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3857a9d61a1_0_172"/>
          <p:cNvSpPr/>
          <p:nvPr/>
        </p:nvSpPr>
        <p:spPr>
          <a:xfrm>
            <a:off x="564475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Desarrollador de soluciones informáticas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3857a9d61a1_0_172"/>
          <p:cNvSpPr/>
          <p:nvPr/>
        </p:nvSpPr>
        <p:spPr>
          <a:xfrm>
            <a:off x="564475" y="7455309"/>
            <a:ext cx="41919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Programador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3857a9d61a1_0_172"/>
          <p:cNvSpPr/>
          <p:nvPr/>
        </p:nvSpPr>
        <p:spPr>
          <a:xfrm>
            <a:off x="5157311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Francisco López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857a9d61a1_0_172"/>
          <p:cNvSpPr/>
          <p:nvPr/>
        </p:nvSpPr>
        <p:spPr>
          <a:xfrm>
            <a:off x="5157311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Analista de requerimientos y arquitectura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857a9d61a1_0_172"/>
          <p:cNvSpPr/>
          <p:nvPr/>
        </p:nvSpPr>
        <p:spPr>
          <a:xfrm>
            <a:off x="5157324" y="7455309"/>
            <a:ext cx="4191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Líder de análisis y diseño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3857a9d61a1_0_172"/>
          <p:cNvSpPr/>
          <p:nvPr/>
        </p:nvSpPr>
        <p:spPr>
          <a:xfrm>
            <a:off x="9750122" y="6263993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Alonso Soto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857a9d61a1_0_172"/>
          <p:cNvSpPr/>
          <p:nvPr/>
        </p:nvSpPr>
        <p:spPr>
          <a:xfrm>
            <a:off x="9750122" y="6615552"/>
            <a:ext cx="4330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Coordinador de pruebas y gestión del proyecto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857a9d61a1_0_172"/>
          <p:cNvSpPr/>
          <p:nvPr/>
        </p:nvSpPr>
        <p:spPr>
          <a:xfrm>
            <a:off x="9750172" y="7455280"/>
            <a:ext cx="4330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Lider de pruebas y coordinación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857a9d61a1_0_172"/>
          <p:cNvSpPr/>
          <p:nvPr/>
        </p:nvSpPr>
        <p:spPr>
          <a:xfrm>
            <a:off x="5741100" y="569425"/>
            <a:ext cx="3148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150"/>
              <a:buFont typeface="DM Sans Medium"/>
              <a:buNone/>
            </a:pPr>
            <a:r>
              <a:rPr b="0" i="0" lang="en-US" sz="31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 Equipo</a:t>
            </a:r>
            <a:endParaRPr b="0" i="0" sz="3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g3857a9d61a1_0_172"/>
          <p:cNvPicPr preferRelativeResize="0"/>
          <p:nvPr/>
        </p:nvPicPr>
        <p:blipFill rotWithShape="1">
          <a:blip r:embed="rId3">
            <a:alphaModFix/>
          </a:blip>
          <a:srcRect b="0" l="17769" r="16000" t="0"/>
          <a:stretch/>
        </p:blipFill>
        <p:spPr>
          <a:xfrm>
            <a:off x="5157300" y="1691750"/>
            <a:ext cx="4191901" cy="4453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64" name="Google Shape;64;g3857a9d61a1_0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1100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857a9d61a1_0_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0675" y="1703025"/>
            <a:ext cx="4330800" cy="4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857a9d61a1_0_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025" y="1694550"/>
            <a:ext cx="4375671" cy="445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57a9d61a1_0_112"/>
          <p:cNvSpPr/>
          <p:nvPr/>
        </p:nvSpPr>
        <p:spPr>
          <a:xfrm>
            <a:off x="6756440" y="1065739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Descripción del Proyecto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857a9d61a1_0_112"/>
          <p:cNvSpPr/>
          <p:nvPr/>
        </p:nvSpPr>
        <p:spPr>
          <a:xfrm>
            <a:off x="6756450" y="2199110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3857a9d61a1_0_112"/>
          <p:cNvSpPr/>
          <p:nvPr/>
        </p:nvSpPr>
        <p:spPr>
          <a:xfrm>
            <a:off x="6756450" y="2199110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3857a9d61a1_0_112"/>
          <p:cNvSpPr/>
          <p:nvPr/>
        </p:nvSpPr>
        <p:spPr>
          <a:xfrm>
            <a:off x="7135654" y="2456385"/>
            <a:ext cx="614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Situación actual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857a9d61a1_0_112"/>
          <p:cNvSpPr/>
          <p:nvPr/>
        </p:nvSpPr>
        <p:spPr>
          <a:xfrm>
            <a:off x="6998250" y="3108275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20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Al momento de comprar en el supermercado, las personas se enfrentan a etiquetas con mucha información difícil de interpretar. Comparar productos similares requiere tiempo y paciencia, lo que hace que la mayoría termine eligiendo en base al precio, promociones o a lo atractivo del envase, más que por el valor nutricional real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76" name="Google Shape;76;g3857a9d61a1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1100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857a9d61a1_0_112" title="Gemini_Generated_Image_ev5je1ev5je1ev5j.png"/>
          <p:cNvPicPr preferRelativeResize="0"/>
          <p:nvPr/>
        </p:nvPicPr>
        <p:blipFill rotWithShape="1">
          <a:blip r:embed="rId4">
            <a:alphaModFix/>
          </a:blip>
          <a:srcRect b="0" l="7714" r="3914" t="0"/>
          <a:stretch/>
        </p:blipFill>
        <p:spPr>
          <a:xfrm>
            <a:off x="0" y="0"/>
            <a:ext cx="6140701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57a9d61a1_0_225"/>
          <p:cNvSpPr/>
          <p:nvPr/>
        </p:nvSpPr>
        <p:spPr>
          <a:xfrm>
            <a:off x="6280190" y="779264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Descripción del Proyecto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3857a9d61a1_0_225"/>
          <p:cNvSpPr/>
          <p:nvPr/>
        </p:nvSpPr>
        <p:spPr>
          <a:xfrm>
            <a:off x="6280200" y="2168385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3857a9d61a1_0_225"/>
          <p:cNvSpPr/>
          <p:nvPr/>
        </p:nvSpPr>
        <p:spPr>
          <a:xfrm>
            <a:off x="6280200" y="2168385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857a9d61a1_0_225"/>
          <p:cNvSpPr/>
          <p:nvPr/>
        </p:nvSpPr>
        <p:spPr>
          <a:xfrm>
            <a:off x="6659404" y="2425660"/>
            <a:ext cx="614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Propuesta de Solución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857a9d61a1_0_225"/>
          <p:cNvSpPr/>
          <p:nvPr/>
        </p:nvSpPr>
        <p:spPr>
          <a:xfrm>
            <a:off x="6522000" y="3077550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20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Con OptiMeal proponemos una app móvil que escanee las etiquetas de los productos con la cámara del celular, intérprete de inmediato la información nutricional y entregue un ranking claro con las mejores alternativas dentro de la misma categoría. Así, los usuarios podrán tomar decisiones rápidas y más saludables sin complicarse leyendo etiquetas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87" name="Google Shape;87;g3857a9d61a1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9725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857a9d61a1_0_225" title="lokita.png"/>
          <p:cNvPicPr preferRelativeResize="0"/>
          <p:nvPr/>
        </p:nvPicPr>
        <p:blipFill rotWithShape="1">
          <a:blip r:embed="rId4">
            <a:alphaModFix/>
          </a:blip>
          <a:srcRect b="0" l="20796" r="30384" t="0"/>
          <a:stretch/>
        </p:blipFill>
        <p:spPr>
          <a:xfrm>
            <a:off x="0" y="0"/>
            <a:ext cx="6026246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3857a9d61a1_0_225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6075" y="731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57a9d61a1_0_106"/>
          <p:cNvSpPr/>
          <p:nvPr/>
        </p:nvSpPr>
        <p:spPr>
          <a:xfrm>
            <a:off x="6280190" y="1160621"/>
            <a:ext cx="705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Nuestros Objetivos con OptiMeal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3857a9d61a1_0_106"/>
          <p:cNvSpPr/>
          <p:nvPr/>
        </p:nvSpPr>
        <p:spPr>
          <a:xfrm>
            <a:off x="6995160" y="2157984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 General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857a9d61a1_0_106"/>
          <p:cNvSpPr/>
          <p:nvPr/>
        </p:nvSpPr>
        <p:spPr>
          <a:xfrm>
            <a:off x="6995160" y="2874537"/>
            <a:ext cx="6819300" cy="4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Crear una aplicación móvil que ayude a las personas a escanear productos en el supermercado, entender fácilmente su información nutricional y recibir recomendaciones más saludables. La idea es apoyar a quienes quieren elegir mejor y cuidar sus hábitos de alimentación sin perder tiempo comparando etiquetas</a:t>
            </a:r>
            <a:endParaRPr b="0" i="0" sz="2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50"/>
              <a:buFont typeface="Inter"/>
              <a:buNone/>
            </a:pPr>
            <a:r>
              <a:t/>
            </a:r>
            <a:endParaRPr b="0" i="0" sz="175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" name="Google Shape;97;g3857a9d61a1_0_106" title="Gemini_Generated_Image_eft6a3eft6a3eft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399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98" name="Google Shape;98;g3857a9d61a1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063" y="160225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57a9d61a1_0_193"/>
          <p:cNvSpPr/>
          <p:nvPr/>
        </p:nvSpPr>
        <p:spPr>
          <a:xfrm>
            <a:off x="6280190" y="1160621"/>
            <a:ext cx="705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Nuestros Objetivos con OptiMeal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3857a9d61a1_0_193"/>
          <p:cNvSpPr/>
          <p:nvPr/>
        </p:nvSpPr>
        <p:spPr>
          <a:xfrm>
            <a:off x="6991206" y="2162099"/>
            <a:ext cx="3460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Objetivos Específicos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857a9d61a1_0_193"/>
          <p:cNvSpPr/>
          <p:nvPr/>
        </p:nvSpPr>
        <p:spPr>
          <a:xfrm>
            <a:off x="6991206" y="2723478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Permitir que el usuario escanee un producto con la cámara de su celular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857a9d61a1_0_193"/>
          <p:cNvSpPr/>
          <p:nvPr/>
        </p:nvSpPr>
        <p:spPr>
          <a:xfrm>
            <a:off x="6991206" y="3659954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Mostrar de forma clara los datos nutricionales más importantes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857a9d61a1_0_193"/>
          <p:cNvSpPr/>
          <p:nvPr/>
        </p:nvSpPr>
        <p:spPr>
          <a:xfrm>
            <a:off x="6991200" y="4596422"/>
            <a:ext cx="68193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Comparar los productos y ordenar las opciones en un ranking desde la más saludable hasta la menos conveniente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857a9d61a1_0_193"/>
          <p:cNvSpPr/>
          <p:nvPr/>
        </p:nvSpPr>
        <p:spPr>
          <a:xfrm>
            <a:off x="6991200" y="6044694"/>
            <a:ext cx="68193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Probar la aplicación en situaciones reales de compra para asegurar que funcione de manera simple y rápida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3857a9d61a1_0_193" title="Gemini_Generated_Image_eft6a3eft6a3eft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399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110" name="Google Shape;110;g3857a9d61a1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063" y="160225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f2a8589d1_0_41"/>
          <p:cNvSpPr/>
          <p:nvPr/>
        </p:nvSpPr>
        <p:spPr>
          <a:xfrm>
            <a:off x="6280200" y="1160625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Alcances y limitaciones del proyecto</a:t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161613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descr="http://www.duoc.cl/normasgraficas/normasgraficas/marca-duoc/6logo-fondo-transparente/fondo-transparente.png" id="116" name="Google Shape;116;g38f2a8589d1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0375" y="2405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8f2a8589d1_0_41" title="Gemini_Generated_Image_jdsfyijdsfyijdsf.png"/>
          <p:cNvPicPr preferRelativeResize="0"/>
          <p:nvPr/>
        </p:nvPicPr>
        <p:blipFill rotWithShape="1">
          <a:blip r:embed="rId4">
            <a:alphaModFix/>
          </a:blip>
          <a:srcRect b="0" l="21937" r="13861" t="19723"/>
          <a:stretch/>
        </p:blipFill>
        <p:spPr>
          <a:xfrm>
            <a:off x="0" y="0"/>
            <a:ext cx="5807174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38f2a8589d1_0_55" title="Gemini_Generated_Image_jdsfyijdsfyijdsf.png"/>
          <p:cNvPicPr preferRelativeResize="0"/>
          <p:nvPr/>
        </p:nvPicPr>
        <p:blipFill rotWithShape="1">
          <a:blip r:embed="rId3">
            <a:alphaModFix/>
          </a:blip>
          <a:srcRect b="0" l="21937" r="13861" t="19723"/>
          <a:stretch/>
        </p:blipFill>
        <p:spPr>
          <a:xfrm>
            <a:off x="0" y="0"/>
            <a:ext cx="5807174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8f2a8589d1_0_55"/>
          <p:cNvSpPr/>
          <p:nvPr/>
        </p:nvSpPr>
        <p:spPr>
          <a:xfrm>
            <a:off x="6280200" y="1160625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Metodologia</a:t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descr="http://www.duoc.cl/normasgraficas/normasgraficas/marca-duoc/6logo-fondo-transparente/fondo-transparente.png" id="124" name="Google Shape;124;g38f2a8589d1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0375" y="240500"/>
            <a:ext cx="3148325" cy="6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f2a8589d1_0_31"/>
          <p:cNvSpPr/>
          <p:nvPr/>
        </p:nvSpPr>
        <p:spPr>
          <a:xfrm>
            <a:off x="5635099" y="95900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Carta Gantt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130" name="Google Shape;130;g38f2a8589d1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500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8f2a8589d1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850" y="1297788"/>
            <a:ext cx="14202699" cy="56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2025-09-02T23:56:43Z</dcterms:created>
</cp:coreProperties>
</file>